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1" r:id="rId15"/>
    <p:sldId id="273" r:id="rId16"/>
    <p:sldId id="274" r:id="rId17"/>
    <p:sldId id="275" r:id="rId18"/>
    <p:sldId id="26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B321-39FF-4EB3-8E2C-3FF13BDDD950}" type="datetimeFigureOut">
              <a:rPr lang="de-DE" smtClean="0"/>
              <a:t>13.02.2023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28190-84E2-48F5-98C5-A6CD21EC132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35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28190-84E2-48F5-98C5-A6CD21EC132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4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7612B72-FC30-4614-BCE6-B0C89981C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076529EF-72C8-CD9C-08B2-1E0239E75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F676281-BF41-2488-FB39-7C3C2946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0C99D-D375-4813-81E6-8B789F9DACC6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4107191-EC64-3FA3-3C6D-705B06C8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B94A611-9CD4-26A2-ECF5-F893CE3F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79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E1F3AA-46A1-83CD-E2FD-7C7BB2CA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53C18F20-C098-BC35-BA4B-08E0D1CE2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F305686-39D6-D0D2-FFA2-47D488DE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DF61-7DC7-4A05-86B3-BDFFFE9D670B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8162B18-BC48-72BE-CF6C-2E1042DC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2784278-D2B9-4705-CAED-6F118DF1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13E63020-59C5-E173-0B0C-7A3AF3BBA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B5072ED6-A87F-7305-E8BC-50679ACD6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679DCFA-D161-419E-7898-2F70446A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7AB0-5A15-4BAA-8684-8F1B7FF1DCB9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9333C1-2C32-3995-3849-B8150786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A7893FB-0BCE-D423-E618-4C8CF2A3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2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9A1625C-6441-79A2-63B6-A5995D71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A24F39A-517C-6E3E-0DF9-6509AA46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CF2659A-A685-6341-953E-0DD9292D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A4EEB-CF58-4EE2-9B5F-AEDE23378A15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A0B2919-3480-2B13-39FB-8FA7977D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134A2F1-791E-8339-4605-8A10D443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38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E059DB4-BED7-C1C4-9A63-C246F032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F1F4044-01DA-9463-408A-9CA2B88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B48D2CE-8A1E-C89D-280D-5087CEBC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8D84-D088-43F2-B001-0CA107F22074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321EF36-3444-2F03-10C8-DC4D9921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838783A-A6B9-3698-4456-65DEA329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00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343577F-31AC-7161-372B-67094478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ADC9F82-3F55-992E-6C5B-B5FA93F5C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AEB12E91-7BF5-9243-894F-4FC92BDD0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945C0D1-1463-1E3C-ADA6-ADB8F775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C94D-9F08-46C8-8FFE-3EBE20C86681}" type="datetime1">
              <a:rPr lang="de-DE" smtClean="0"/>
              <a:t>13.02.2023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E8B3860-47DF-E9A0-B700-7009B8FB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ADF13AD-36CA-059E-59C7-5E4E7400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47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22284A0-22D1-EBB5-5766-0B80B28F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1B97660-A970-2BB6-4CE4-82CA2B74B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9B063A49-7961-CFAD-B343-DF03B0B91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1BF20616-EBE1-4301-35E4-D2F51F0CB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0B831CE4-B456-1538-4905-8BD8D9863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A8E35A5B-DA1D-C37B-5FA7-98B51B85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E3EE-FCC7-46C4-AA33-F9C524A11DCF}" type="datetime1">
              <a:rPr lang="de-DE" smtClean="0"/>
              <a:t>13.02.2023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012B9BBF-4D8A-F07A-926F-090126B9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8F7AD5A-B59E-C574-8880-A6A14E3B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56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BF182F-18F6-AE46-9079-E1A275CC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610BF66F-8D58-CA99-A246-D49232B8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A382-B7A7-4D82-9A38-37C9525F7421}" type="datetime1">
              <a:rPr lang="de-DE" smtClean="0"/>
              <a:t>13.02.2023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B9A3633-42FE-31E8-E094-B0F92C43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B7DF368-1E6E-5150-E5E2-1787F7AC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54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A005ED7E-E957-B5EB-3982-FA933B3A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F41E-F772-4EBB-B675-6B8895D13A8F}" type="datetime1">
              <a:rPr lang="de-DE" smtClean="0"/>
              <a:t>13.02.2023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8E214F3A-6522-272B-3293-111B198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67216EC-EA84-2817-3F80-BF7D303D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50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2EAC9C-B3D8-CC71-CC9A-AF215DF0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C68FA62-1B3A-E6BC-8285-17E6241C8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01218FA-8CF8-68A6-DAB9-BB883AC8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507A7E9-BC1B-29B8-10B4-5901D1CD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165A-AC95-4278-9242-9BD94204CCD4}" type="datetime1">
              <a:rPr lang="de-DE" smtClean="0"/>
              <a:t>13.02.2023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84242D5-9003-638F-593E-FA922C46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D5FB63C-B4E5-7E7D-A9F6-1F9A16EF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51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F6B0700-9F82-77A5-3DF3-50B2136C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525B49FE-9405-925D-9DAA-030E0A28C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EC96DB8-88EF-A527-2EC4-53693B4DC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C2FE15F-7C10-9244-1781-F4990A3D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6BAD-2EDE-4E2F-8721-FE72C212D90D}" type="datetime1">
              <a:rPr lang="de-DE" smtClean="0"/>
              <a:t>13.02.2023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03B75FF-A44E-128F-5CF8-EB340400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5FB8978-04F1-6EBF-0FCF-0714BB0B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51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1C4F2A6C-6F3C-64EA-3F4E-9C9962E8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ECC244F-97C0-4148-5471-71F2AA9F8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9BCEDB-FB1C-23C4-BA9D-9A9BD6BF4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C18A-CBDD-4216-AD77-010F4863E6A8}" type="datetime1">
              <a:rPr lang="de-DE" smtClean="0"/>
              <a:t>13.02.2023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1A53A5E-51B5-86C7-1A4A-66CEDB200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Nevzta Epple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4B3D871-1FFC-98CF-2743-2C37E2E27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0E2-7F2E-4ED8-BE9D-5E05138813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utsche-apotheker-zeitung.de/daz-az/2011/daz-12-2011/die-haut-unser-groesstes-organ" TargetMode="External"/><Relationship Id="rId3" Type="http://schemas.openxmlformats.org/officeDocument/2006/relationships/hyperlink" Target="https://www.brainyoo.de/Brainyoo2Web/haut-967001133-Lernkarte.html" TargetMode="External"/><Relationship Id="rId7" Type="http://schemas.openxmlformats.org/officeDocument/2006/relationships/hyperlink" Target="https://flexikon.doccheck.com/de/Dermis" TargetMode="External"/><Relationship Id="rId2" Type="http://schemas.openxmlformats.org/officeDocument/2006/relationships/hyperlink" Target="https://quizlet.com/de/514478082/anatomie-840-flash-car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lexi.de/Epidermis" TargetMode="External"/><Relationship Id="rId11" Type="http://schemas.openxmlformats.org/officeDocument/2006/relationships/hyperlink" Target="http://physiologie.cc/V.8.htm" TargetMode="External"/><Relationship Id="rId5" Type="http://schemas.openxmlformats.org/officeDocument/2006/relationships/hyperlink" Target="https://www.medizin-kompakt.de/epidermis" TargetMode="External"/><Relationship Id="rId10" Type="http://schemas.openxmlformats.org/officeDocument/2006/relationships/hyperlink" Target="https://www.dermapharm.de/gesundheit/haut/physiologie-und-funktion" TargetMode="External"/><Relationship Id="rId4" Type="http://schemas.openxmlformats.org/officeDocument/2006/relationships/hyperlink" Target="https://prezi.com/nq8ggbmnmmzy/die-haut-cutis/" TargetMode="External"/><Relationship Id="rId9" Type="http://schemas.openxmlformats.org/officeDocument/2006/relationships/hyperlink" Target="https://quizlet.com/ch/322703395/wichtige-strukturen-brust-und-bauchsitusbecken-flash-card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8594736-CFE8-6303-553F-9FD838BA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Haut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0391479D-4FAE-28CB-0314-876303C5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40" y="1781438"/>
            <a:ext cx="6779260" cy="4519507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8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A165CB-A9E8-1086-F6E0-0DD1BB7E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Schichten und Zellen der Epidermis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752D4BA-75EA-3ACB-B9B3-E4B1341D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Tx/>
              <a:buChar char="-"/>
            </a:pP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Basalzellschicht (Stratum basale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) = hier liegen die Stammzellen, die sich teilen können und aus denen immer neue Keratinozyten gebildet werden.</a:t>
            </a:r>
          </a:p>
          <a:p>
            <a:pPr>
              <a:buFontTx/>
              <a:buChar char="-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Stachelzellschicht (Stratum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spinosum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= hier bilden die Keratinozyten enge Kontakte mit ihren Nachbarzellen aus, wodurch sie eine stachelige Form annehmen.</a:t>
            </a:r>
          </a:p>
          <a:p>
            <a:pPr>
              <a:buFontTx/>
              <a:buChar char="-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Körnerzellschicht (Stratum granulosum)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= hier liegt in kleinen Speicherkörnchen das Material, welches später die Hornschicht bilden wird.</a:t>
            </a:r>
          </a:p>
          <a:p>
            <a:pPr>
              <a:buFontTx/>
              <a:buChar char="-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Glanzschicht (Stratum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lucidum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= diese Schicht markiert die Zone, an der die Keratinozyten absterben.</a:t>
            </a:r>
          </a:p>
          <a:p>
            <a:pPr>
              <a:buFontTx/>
              <a:buChar char="-"/>
            </a:pP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Hornschicht (Stratum corneum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) = die abgestorbenen Keratinozyten heißen Hornzellen (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Korneozyten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) und bilden den Hauptanteil der Hautbarriere.</a:t>
            </a:r>
          </a:p>
          <a:p>
            <a:pPr>
              <a:buFontTx/>
              <a:buChar char="-"/>
            </a:pPr>
            <a:endParaRPr lang="de-D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Pigmentzellen (Melanozyten) = bilden das braune Hautpigment „Melanin“</a:t>
            </a:r>
          </a:p>
          <a:p>
            <a:pPr>
              <a:buFontTx/>
              <a:buChar char="-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latin typeface="Arial" panose="020B0604020202020204" pitchFamily="34" charset="0"/>
                <a:cs typeface="Arial" panose="020B0604020202020204" pitchFamily="34" charset="0"/>
              </a:rPr>
              <a:t>Langerhanszellen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= dienen zur Immunabwehr</a:t>
            </a:r>
          </a:p>
          <a:p>
            <a:pPr>
              <a:buFontTx/>
              <a:buChar char="-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Merkel-Tastzellen = dienen zur Sinneswahrnehmung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31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80653C7C-D5E4-153E-B9BA-3E2EAF97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350519"/>
            <a:ext cx="8036560" cy="602742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B16EF94-F44B-EF18-3161-FCBD76B3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In der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Dermis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befinden sich :</a:t>
            </a:r>
            <a:b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Blutgefäße, Haarfollikel, Nerven, Talgdrüsen und Schweißdrüsen.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626AF7FD-F074-3AC3-4571-9AD3FE2E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71" y="1690688"/>
            <a:ext cx="7039829" cy="465931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9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ACABFB-4AD3-E160-2062-C0C0C36F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Unterhaut (Subkutis)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E5FC2442-624E-A90D-6730-276CEFB2A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112451" cy="326644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/>
              <a:t>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Besteht zum größten Teil aus Fettgewebe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Man unterscheidet zwei verschiedene Sorten Fett: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Baufett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und Depotfett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Baufett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=  dient als mechanisches Polster an stark belasteten Körperregionen (z.B. Fußsohle)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Depotfett = dient als Vorratsspeicher für Energie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Im subkutanen Fettgewebe liegen die Vater-Pacini-Körperchen, welche Rezeptoren für die Wahrnehmung von Vibrationen sind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505537A-E0D3-CFB7-344E-C8291792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91" y="987426"/>
            <a:ext cx="4578348" cy="48831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57DDDF6-4111-1FCA-30CD-69602D03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40" y="987425"/>
            <a:ext cx="3263422" cy="50702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09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xmlns="" id="{4442D7E3-F060-416C-D3B2-4A0C5F72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28228"/>
              </p:ext>
            </p:extLst>
          </p:nvPr>
        </p:nvGraphicFramePr>
        <p:xfrm>
          <a:off x="1249680" y="508000"/>
          <a:ext cx="9987279" cy="5668963"/>
        </p:xfrm>
        <a:graphic>
          <a:graphicData uri="http://schemas.openxmlformats.org/drawingml/2006/table">
            <a:tbl>
              <a:tblPr/>
              <a:tblGrid>
                <a:gridCol w="3329093">
                  <a:extLst>
                    <a:ext uri="{9D8B030D-6E8A-4147-A177-3AD203B41FA5}">
                      <a16:colId xmlns:a16="http://schemas.microsoft.com/office/drawing/2014/main" xmlns="" val="1311490286"/>
                    </a:ext>
                  </a:extLst>
                </a:gridCol>
                <a:gridCol w="3329093">
                  <a:extLst>
                    <a:ext uri="{9D8B030D-6E8A-4147-A177-3AD203B41FA5}">
                      <a16:colId xmlns:a16="http://schemas.microsoft.com/office/drawing/2014/main" xmlns="" val="432686374"/>
                    </a:ext>
                  </a:extLst>
                </a:gridCol>
                <a:gridCol w="3329093">
                  <a:extLst>
                    <a:ext uri="{9D8B030D-6E8A-4147-A177-3AD203B41FA5}">
                      <a16:colId xmlns:a16="http://schemas.microsoft.com/office/drawing/2014/main" xmlns="" val="3031459335"/>
                    </a:ext>
                  </a:extLst>
                </a:gridCol>
              </a:tblGrid>
              <a:tr h="426696">
                <a:tc>
                  <a:txBody>
                    <a:bodyPr/>
                    <a:lstStyle/>
                    <a:p>
                      <a:pPr algn="ctr"/>
                      <a:r>
                        <a:rPr lang="de-DE" sz="900" b="1">
                          <a:effectLst/>
                        </a:rPr>
                        <a:t>Hautschicht</a:t>
                      </a:r>
                      <a:endParaRPr lang="de-DE" sz="900">
                        <a:effectLst/>
                      </a:endParaRP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>
                          <a:effectLst/>
                        </a:rPr>
                        <a:t>Stratum</a:t>
                      </a:r>
                      <a:br>
                        <a:rPr lang="de-DE" sz="900" b="1">
                          <a:effectLst/>
                        </a:rPr>
                      </a:br>
                      <a:endParaRPr lang="de-DE" sz="900">
                        <a:effectLst/>
                      </a:endParaRP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>
                          <a:effectLst/>
                        </a:rPr>
                        <a:t>Funktion</a:t>
                      </a:r>
                      <a:endParaRPr lang="de-DE" sz="900">
                        <a:effectLst/>
                      </a:endParaRP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4919302"/>
                  </a:ext>
                </a:extLst>
              </a:tr>
              <a:tr h="426696">
                <a:tc rowSpan="5">
                  <a:txBody>
                    <a:bodyPr/>
                    <a:lstStyle/>
                    <a:p>
                      <a:r>
                        <a:rPr lang="de-DE" sz="900" b="1"/>
                        <a:t>Epidermis</a:t>
                      </a:r>
                      <a:endParaRPr lang="de-DE" sz="900"/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corneum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Mechanischer/chemischer Schutz, Abgrenzung nach Außen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33285338"/>
                  </a:ext>
                </a:extLst>
              </a:tr>
              <a:tr h="60956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lucidum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Stoßdämpfung, Verschiebefunktion, schützt die Haut vor mechanischer Belastung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4716436"/>
                  </a:ext>
                </a:extLst>
              </a:tr>
              <a:tr h="60956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granulosum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beginnende Verhornung, die Kreatinozyten verlieren hier ihren Kern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16766236"/>
                  </a:ext>
                </a:extLst>
              </a:tr>
              <a:tr h="79243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spinosum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Aufrechterhaltung der Stabilität/Elastizität, Langerhans-Zellen (nehmen Antigene auf, spezifisches Abwehrsystem)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54651581"/>
                  </a:ext>
                </a:extLst>
              </a:tr>
              <a:tr h="60956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basale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Ort der Regeneration, </a:t>
                      </a:r>
                      <a:r>
                        <a:rPr lang="de-DE" sz="900" b="1"/>
                        <a:t>Zellteilung</a:t>
                      </a:r>
                      <a:r>
                        <a:rPr lang="de-DE" sz="900"/>
                        <a:t> (Mitose), </a:t>
                      </a:r>
                      <a:r>
                        <a:rPr lang="de-DE" sz="900" b="1"/>
                        <a:t>Melanozyten </a:t>
                      </a:r>
                      <a:r>
                        <a:rPr lang="de-DE" sz="900"/>
                        <a:t>(Hautpigmentbildung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91608377"/>
                  </a:ext>
                </a:extLst>
              </a:tr>
              <a:tr h="609566">
                <a:tc rowSpan="2">
                  <a:txBody>
                    <a:bodyPr/>
                    <a:lstStyle/>
                    <a:p>
                      <a:r>
                        <a:rPr lang="de-DE" sz="900" b="1"/>
                        <a:t>Corium/Dermis</a:t>
                      </a:r>
                      <a:endParaRPr lang="de-DE" sz="900"/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papiliare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Wärmeaustausch, Sinnesorgan (Endkörperchen für Kälte, Wärme, Tasten)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4502333"/>
                  </a:ext>
                </a:extLst>
              </a:tr>
              <a:tr h="24382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reticulare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Elastizität, Reißfestigkeit der Haut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4202346"/>
                  </a:ext>
                </a:extLst>
              </a:tr>
              <a:tr h="1341046">
                <a:tc>
                  <a:txBody>
                    <a:bodyPr/>
                    <a:lstStyle/>
                    <a:p>
                      <a:r>
                        <a:rPr lang="de-DE" sz="900" b="1"/>
                        <a:t>Subcutis</a:t>
                      </a:r>
                      <a:endParaRPr lang="de-DE" sz="900"/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900"/>
                        <a:t>Nahrungsreserve, Wärmeisolation (Speicher-/ Depotfett), Polsterung von Sehnen und Knochen (Baufett), garantiert Verschiebbarkeit der Haut, vermittelt zwischen Haut und tiefer gelegenen Organen (Muskeln, Knochen)</a:t>
                      </a:r>
                    </a:p>
                  </a:txBody>
                  <a:tcPr marL="46789" marR="46789" marT="23394" marB="233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900" dirty="0"/>
                    </a:p>
                  </a:txBody>
                  <a:tcPr marL="46789" marR="46789" marT="23394" marB="23394">
                    <a:lnL>
                      <a:noFill/>
                    </a:lnL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89742367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F7E26C16-D8B3-9C1C-7B89-639AEC36E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1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36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015B54F-18CC-DB74-1F0C-37D46CE0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Funktionen der Haut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96EE53E-BF17-8704-CF85-8DB4CD6EB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Schutzfunktion (Unterkühlung, Überwärmung, Austrocknung, Krankheitserreger, Chemikalien, Strahlung)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Immunabwehr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Sinneswahrnehmungen (Temperatursinn, Tast- und Berührungssinn)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 Thermoregulation (Vasomotorik (</a:t>
            </a:r>
            <a:r>
              <a:rPr lang="de-DE" sz="2600" dirty="0" err="1">
                <a:latin typeface="Arial" panose="020B0604020202020204" pitchFamily="34" charset="0"/>
                <a:cs typeface="Arial" panose="020B0604020202020204" pitchFamily="34" charset="0"/>
              </a:rPr>
              <a:t>Lumenänderung</a:t>
            </a:r>
            <a:r>
              <a:rPr lang="de-DE" sz="2600" dirty="0">
                <a:latin typeface="Arial" panose="020B0604020202020204" pitchFamily="34" charset="0"/>
                <a:cs typeface="Arial" panose="020B0604020202020204" pitchFamily="34" charset="0"/>
              </a:rPr>
              <a:t>) der Hautgefäße, Verdunstung von Schweiß)</a:t>
            </a:r>
          </a:p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891D2FA6-C1E2-AE3E-6538-1BB5F8CBF6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66240"/>
            <a:ext cx="5491480" cy="3903927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1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DB4EA77-962F-F8C7-8F33-3BC89CF5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ffectLst/>
                <a:latin typeface="Courier New" panose="02070309020205020404" pitchFamily="49" charset="0"/>
              </a:rPr>
              <a:t>Temperaturregulation und Wärmehaushalt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09636592-169A-B93A-0307-9BF27F20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60" y="1544319"/>
            <a:ext cx="7569201" cy="5120641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16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B0C46D83-5BDF-1DA3-FC83-2CA066F7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07" y="243840"/>
            <a:ext cx="4617647" cy="597408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7DD7763-85D1-E806-1BA6-1E980DBE41E4}"/>
              </a:ext>
            </a:extLst>
          </p:cNvPr>
          <p:cNvSpPr txBox="1"/>
          <p:nvPr/>
        </p:nvSpPr>
        <p:spPr>
          <a:xfrm>
            <a:off x="6175954" y="3698239"/>
            <a:ext cx="5579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Abb. 1: Schematische Darstellung der Thermoregulation (aus: </a:t>
            </a:r>
            <a:r>
              <a:rPr lang="de-DE" dirty="0" err="1"/>
              <a:t>Naemt</a:t>
            </a:r>
            <a:r>
              <a:rPr lang="de-DE" dirty="0"/>
              <a:t> (Hrsg.): Präklinisches </a:t>
            </a:r>
            <a:r>
              <a:rPr lang="de-DE" dirty="0" err="1"/>
              <a:t>Traumamanagement</a:t>
            </a:r>
            <a:r>
              <a:rPr lang="de-DE" dirty="0"/>
              <a:t>. 2011: 2. Auflage; Urban und Fischer in Elsevier (Verlag), München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16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85DFC4-4607-9CAD-1118-152D9408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5F16329-7069-DDA7-F461-F3C0C3E4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https://www.stern.de/gesundheit/haut/grundlagen/hautalterung-spuren-der-zeit-3760142.html</a:t>
            </a:r>
          </a:p>
          <a:p>
            <a:r>
              <a:rPr lang="de-DE" dirty="0">
                <a:hlinkClick r:id="rId2"/>
              </a:rPr>
              <a:t>https://quizlet.com/de/514478082/anatomie-840-flash-cards/</a:t>
            </a:r>
            <a:endParaRPr lang="de-DE" dirty="0"/>
          </a:p>
          <a:p>
            <a:r>
              <a:rPr lang="de-DE" dirty="0">
                <a:hlinkClick r:id="rId3"/>
              </a:rPr>
              <a:t>https://www.brainyoo.de/Brainyoo2Web/haut-967001133-Lernkarte.html</a:t>
            </a:r>
            <a:endParaRPr lang="de-DE" dirty="0"/>
          </a:p>
          <a:p>
            <a:r>
              <a:rPr lang="de-DE" dirty="0">
                <a:hlinkClick r:id="rId4"/>
              </a:rPr>
              <a:t>https://prezi.com/nq8ggbmnmmzy/die-haut-cutis/</a:t>
            </a:r>
            <a:endParaRPr lang="de-DE" dirty="0"/>
          </a:p>
          <a:p>
            <a:r>
              <a:rPr lang="de-DE" dirty="0">
                <a:hlinkClick r:id="rId5"/>
              </a:rPr>
              <a:t>https://www.medizin-kompakt.de/epidermis</a:t>
            </a:r>
            <a:endParaRPr lang="de-DE" dirty="0"/>
          </a:p>
          <a:p>
            <a:r>
              <a:rPr lang="de-DE" dirty="0">
                <a:hlinkClick r:id="rId6"/>
              </a:rPr>
              <a:t>https://medlexi.de/Epidermis</a:t>
            </a:r>
            <a:endParaRPr lang="de-DE" dirty="0"/>
          </a:p>
          <a:p>
            <a:r>
              <a:rPr lang="de-DE" dirty="0">
                <a:hlinkClick r:id="rId7"/>
              </a:rPr>
              <a:t>https://flexikon.doccheck.com/de/Dermis</a:t>
            </a:r>
            <a:endParaRPr lang="de-DE" dirty="0"/>
          </a:p>
          <a:p>
            <a:r>
              <a:rPr lang="de-DE" dirty="0">
                <a:hlinkClick r:id="rId8"/>
              </a:rPr>
              <a:t>https://www.deutsche-apotheker-zeitung.de/daz-az/2011/daz-12-2011/die-haut-unser-groesstes-organ</a:t>
            </a:r>
            <a:endParaRPr lang="de-DE" dirty="0"/>
          </a:p>
          <a:p>
            <a:r>
              <a:rPr lang="de-DE" dirty="0">
                <a:hlinkClick r:id="rId9"/>
              </a:rPr>
              <a:t>https://quizlet.com/ch/322703395/wichtige-strukturen-brust-und-bauchsitusbecken-flash-cards/</a:t>
            </a:r>
            <a:endParaRPr lang="de-DE" dirty="0"/>
          </a:p>
          <a:p>
            <a:r>
              <a:rPr lang="de-DE" dirty="0">
                <a:hlinkClick r:id="rId10"/>
              </a:rPr>
              <a:t>https://www.dermapharm.de/gesundheit/haut/physiologie-und-funktion</a:t>
            </a:r>
            <a:endParaRPr lang="de-DE" dirty="0"/>
          </a:p>
          <a:p>
            <a:r>
              <a:rPr lang="de-DE" dirty="0">
                <a:hlinkClick r:id="rId11"/>
              </a:rPr>
              <a:t>http://physiologie.cc/V.8.htm</a:t>
            </a:r>
            <a:endParaRPr lang="de-DE" dirty="0"/>
          </a:p>
          <a:p>
            <a:r>
              <a:rPr lang="de-DE" dirty="0"/>
              <a:t>https://wehrmed.de/fuehrung-organisation/bittere-erfahrungen-mit-hitzeschaeden.html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6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118B8D-4589-16D2-7B42-7C52FD85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Was ist die Haut?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DFE0EBA-47BD-D0DF-C88A-05F13F0EC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141095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Die Haut (gr. 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derma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“, lat. 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cutis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“)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E02CCD6-C056-1667-A983-1C35D8DAA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1920"/>
            <a:ext cx="5181600" cy="478504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ist ein lebenswichtiges Flächenorgan und das größte Einzelorgan des Körpers.</a:t>
            </a:r>
          </a:p>
          <a:p>
            <a:pPr>
              <a:buFontTx/>
              <a:buChar char="-"/>
            </a:pPr>
            <a:r>
              <a:rPr lang="de-DE" dirty="0"/>
              <a:t> hat 4-8 mm Dicke, 2m² Fläche, 10kg Gewicht bei einem ausgewachsenen Menschen.</a:t>
            </a:r>
          </a:p>
          <a:p>
            <a:pPr>
              <a:buFontTx/>
              <a:buChar char="-"/>
            </a:pPr>
            <a:r>
              <a:rPr lang="de-DE" dirty="0"/>
              <a:t> bedeckt die gesamte äußere Oberfläche des Körpers.</a:t>
            </a:r>
          </a:p>
          <a:p>
            <a:pPr>
              <a:buFontTx/>
              <a:buChar char="-"/>
            </a:pPr>
            <a:r>
              <a:rPr lang="de-DE" dirty="0"/>
              <a:t> ist dehnbar und elastisch.</a:t>
            </a:r>
          </a:p>
          <a:p>
            <a:pPr>
              <a:buFontTx/>
              <a:buChar char="-"/>
            </a:pPr>
            <a:r>
              <a:rPr lang="de-DE" dirty="0"/>
              <a:t> unterscheidet sich in der Farbe von Mensch zu Mensch abhängig von der Blutmenge, dem Pigmentgehalt und der Dicke der Epidermis (oberste Schicht der Cutis) ab.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95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351850CB-179A-8C07-5BF4-6064E15B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9" y="312419"/>
            <a:ext cx="7752081" cy="581406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F8D7EBC8-FC92-0481-8C9A-7F29993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93826"/>
            <a:ext cx="8473440" cy="6270347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99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3D72B323-87D3-8B59-7E5F-56D6B882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04" y="1337868"/>
            <a:ext cx="8145336" cy="343733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39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2BF4F9BF-CED9-8C5A-597E-4DDCEFF7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360" y="84761"/>
            <a:ext cx="8014984" cy="60112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DBE0173-BE69-9A18-25D5-351F3FA4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970" y="1869440"/>
            <a:ext cx="4105910" cy="282448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1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34CB989-EC48-813F-300F-EDFA8260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Epidermis (Oberhaut)</a:t>
            </a:r>
            <a:br>
              <a:rPr lang="de-DE" b="1" dirty="0"/>
            </a:b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0EB030E4-F628-C30C-43FF-1ABD1224F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240" y="780815"/>
            <a:ext cx="5370441" cy="3994385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DB9234F4-0769-FD2A-87A6-A64BDC4CB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Äußerste Schicht der Haut, besonders stark ausgebildet (0,5-1,5 mm) an Stellen starker Beanspruchung,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ohne Blutgefäße,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sitzt auf einer Basalmembran und ist verankert mit der Lederhaut (Corium),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besteht zu 90% aus Keratinozyten.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AA2E018E-2000-870A-B5EF-21914364F446}"/>
              </a:ext>
            </a:extLst>
          </p:cNvPr>
          <p:cNvSpPr txBox="1"/>
          <p:nvPr/>
        </p:nvSpPr>
        <p:spPr>
          <a:xfrm>
            <a:off x="5730240" y="4775200"/>
            <a:ext cx="5621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1 = Hornschicht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/>
              <a:t>2 = Körnerschicht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/>
              <a:t>3 = Stachelzellschicht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/>
              <a:t>4 = Basalzellschicht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/>
              <a:t>5 = Lederhaut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0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B70B1180-3B66-9B76-27D3-AA006D2B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30479"/>
            <a:ext cx="7985760" cy="598932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6EC6BEB0-853E-77E6-64A4-C3D89CA5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499"/>
            <a:ext cx="7731760" cy="579882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Nevzta Epple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35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Breitbild</PresentationFormat>
  <Paragraphs>91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</vt:lpstr>
      <vt:lpstr>                                Haut</vt:lpstr>
      <vt:lpstr>Was ist die Haut?</vt:lpstr>
      <vt:lpstr>PowerPoint-Präsentation</vt:lpstr>
      <vt:lpstr>PowerPoint-Präsentation</vt:lpstr>
      <vt:lpstr>PowerPoint-Präsentation</vt:lpstr>
      <vt:lpstr>PowerPoint-Präsentation</vt:lpstr>
      <vt:lpstr>Epidermis (Oberhaut) </vt:lpstr>
      <vt:lpstr>PowerPoint-Präsentation</vt:lpstr>
      <vt:lpstr>PowerPoint-Präsentation</vt:lpstr>
      <vt:lpstr>Schichten und Zellen der Epidermis</vt:lpstr>
      <vt:lpstr>PowerPoint-Präsentation</vt:lpstr>
      <vt:lpstr>In der Dermis befinden sich : Blutgefäße, Haarfollikel, Nerven, Talgdrüsen und Schweißdrüsen.</vt:lpstr>
      <vt:lpstr>Unterhaut (Subkutis)</vt:lpstr>
      <vt:lpstr>PowerPoint-Präsentation</vt:lpstr>
      <vt:lpstr>Funktionen der Haut</vt:lpstr>
      <vt:lpstr>Temperaturregulation und Wärmehaushalt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Nevzeta Epple</dc:creator>
  <cp:lastModifiedBy>Epple, Nevzeta</cp:lastModifiedBy>
  <cp:revision>22</cp:revision>
  <dcterms:created xsi:type="dcterms:W3CDTF">2023-02-10T11:22:41Z</dcterms:created>
  <dcterms:modified xsi:type="dcterms:W3CDTF">2023-02-13T13:04:23Z</dcterms:modified>
</cp:coreProperties>
</file>